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71" r:id="rId3"/>
    <p:sldId id="637" r:id="rId4"/>
    <p:sldId id="640" r:id="rId5"/>
    <p:sldId id="644" r:id="rId6"/>
    <p:sldId id="643" r:id="rId7"/>
    <p:sldId id="425" r:id="rId8"/>
    <p:sldId id="634" r:id="rId9"/>
    <p:sldId id="646" r:id="rId10"/>
    <p:sldId id="64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333" autoAdjust="0"/>
  </p:normalViewPr>
  <p:slideViewPr>
    <p:cSldViewPr>
      <p:cViewPr varScale="1">
        <p:scale>
          <a:sx n="71" d="100"/>
          <a:sy n="71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258D2B-8522-49E1-8B51-A6D2C56AC50C}" type="doc">
      <dgm:prSet loTypeId="urn:microsoft.com/office/officeart/2009/layout/ReverseList" loCatId="relationship" qsTypeId="urn:microsoft.com/office/officeart/2009/2/quickstyle/3d8" qsCatId="3D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185EB221-D277-41B3-A127-F6284F07E9CD}">
      <dgm:prSet phldrT="[Текст]" custT="1"/>
      <dgm:spPr/>
      <dgm:t>
        <a:bodyPr vert="horz"/>
        <a:lstStyle/>
        <a:p>
          <a:pPr algn="ctr"/>
          <a:r>
            <a:rPr lang="ru-RU" sz="2000" b="1" dirty="0" smtClean="0"/>
            <a:t>ГАПОУ ТО</a:t>
          </a:r>
        </a:p>
        <a:p>
          <a:pPr algn="ctr"/>
          <a:r>
            <a:rPr lang="ru-RU" sz="2000" b="1" dirty="0" smtClean="0"/>
            <a:t> Тюменский лесотехнический техникум</a:t>
          </a:r>
          <a:endParaRPr lang="ru-RU" sz="2000" b="1" dirty="0"/>
        </a:p>
      </dgm:t>
    </dgm:pt>
    <dgm:pt modelId="{7FEED77A-5990-4918-A6CC-8742589EC99B}" type="parTrans" cxnId="{50FC49F9-1682-4403-AFF0-576434C6B0FB}">
      <dgm:prSet/>
      <dgm:spPr/>
      <dgm:t>
        <a:bodyPr/>
        <a:lstStyle/>
        <a:p>
          <a:endParaRPr lang="ru-RU"/>
        </a:p>
      </dgm:t>
    </dgm:pt>
    <dgm:pt modelId="{14F0CA1F-7EDC-40CC-8E3E-DA9CFC405ECF}" type="sibTrans" cxnId="{50FC49F9-1682-4403-AFF0-576434C6B0FB}">
      <dgm:prSet/>
      <dgm:spPr/>
      <dgm:t>
        <a:bodyPr/>
        <a:lstStyle/>
        <a:p>
          <a:endParaRPr lang="ru-RU"/>
        </a:p>
      </dgm:t>
    </dgm:pt>
    <dgm:pt modelId="{62E6E25C-2DBB-42E2-91DD-1A0F873CC119}">
      <dgm:prSet phldrT="[Текст]" custT="1"/>
      <dgm:spPr/>
      <dgm:t>
        <a:bodyPr vert="horz"/>
        <a:lstStyle/>
        <a:p>
          <a:pPr algn="ctr"/>
          <a:r>
            <a:rPr lang="ru-RU" sz="2800" dirty="0" smtClean="0"/>
            <a:t>Деревообрабатывающие предприятия ТО</a:t>
          </a:r>
          <a:endParaRPr lang="ru-RU" sz="2800" dirty="0"/>
        </a:p>
      </dgm:t>
    </dgm:pt>
    <dgm:pt modelId="{2E87A973-4001-48D3-B90F-C76B34829EAB}" type="parTrans" cxnId="{9605343B-0945-453C-904C-B896A3B99B69}">
      <dgm:prSet/>
      <dgm:spPr/>
      <dgm:t>
        <a:bodyPr/>
        <a:lstStyle/>
        <a:p>
          <a:endParaRPr lang="ru-RU"/>
        </a:p>
      </dgm:t>
    </dgm:pt>
    <dgm:pt modelId="{27887D0A-38D3-4E69-B326-3087551BF42F}" type="sibTrans" cxnId="{9605343B-0945-453C-904C-B896A3B99B69}">
      <dgm:prSet/>
      <dgm:spPr/>
      <dgm:t>
        <a:bodyPr/>
        <a:lstStyle/>
        <a:p>
          <a:endParaRPr lang="ru-RU"/>
        </a:p>
      </dgm:t>
    </dgm:pt>
    <dgm:pt modelId="{0920D186-71A2-4B3C-91ED-85013B39CEC4}" type="pres">
      <dgm:prSet presAssocID="{FC258D2B-8522-49E1-8B51-A6D2C56AC50C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D6B6443-586D-496A-9394-802B7F7ADD10}" type="pres">
      <dgm:prSet presAssocID="{FC258D2B-8522-49E1-8B51-A6D2C56AC50C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C167B2-4594-4AEB-8C95-67585EA219E9}" type="pres">
      <dgm:prSet presAssocID="{FC258D2B-8522-49E1-8B51-A6D2C56AC50C}" presName="LeftNode" presStyleLbl="bgImgPlace1" presStyleIdx="0" presStyleCnt="2">
        <dgm:presLayoutVars>
          <dgm:chMax val="2"/>
          <dgm:chPref val="2"/>
        </dgm:presLayoutVars>
      </dgm:prSet>
      <dgm:spPr/>
      <dgm:t>
        <a:bodyPr/>
        <a:lstStyle/>
        <a:p>
          <a:endParaRPr lang="ru-RU"/>
        </a:p>
      </dgm:t>
    </dgm:pt>
    <dgm:pt modelId="{20CE82C6-39F7-471D-9B0A-8F55392B0AED}" type="pres">
      <dgm:prSet presAssocID="{FC258D2B-8522-49E1-8B51-A6D2C56AC50C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377F76-B01D-493C-9B2C-43451C84CE33}" type="pres">
      <dgm:prSet presAssocID="{FC258D2B-8522-49E1-8B51-A6D2C56AC50C}" presName="RightNode" presStyleLbl="bgImgPlace1" presStyleIdx="1" presStyleCnt="2" custLinFactNeighborX="17569" custLinFactNeighborY="42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6E251F31-C8CF-49AB-A420-6037779F1D82}" type="pres">
      <dgm:prSet presAssocID="{FC258D2B-8522-49E1-8B51-A6D2C56AC50C}" presName="TopArrow" presStyleLbl="node1" presStyleIdx="0" presStyleCnt="2"/>
      <dgm:spPr/>
    </dgm:pt>
    <dgm:pt modelId="{31D9DFFE-7344-4620-B9E6-574CCD7790A3}" type="pres">
      <dgm:prSet presAssocID="{FC258D2B-8522-49E1-8B51-A6D2C56AC50C}" presName="BottomArrow" presStyleLbl="node1" presStyleIdx="1" presStyleCnt="2"/>
      <dgm:spPr/>
    </dgm:pt>
  </dgm:ptLst>
  <dgm:cxnLst>
    <dgm:cxn modelId="{88B96F95-964F-44B2-89BB-E26047623FE6}" type="presOf" srcId="{185EB221-D277-41B3-A127-F6284F07E9CD}" destId="{A8C167B2-4594-4AEB-8C95-67585EA219E9}" srcOrd="1" destOrd="0" presId="urn:microsoft.com/office/officeart/2009/layout/ReverseList"/>
    <dgm:cxn modelId="{9605343B-0945-453C-904C-B896A3B99B69}" srcId="{FC258D2B-8522-49E1-8B51-A6D2C56AC50C}" destId="{62E6E25C-2DBB-42E2-91DD-1A0F873CC119}" srcOrd="1" destOrd="0" parTransId="{2E87A973-4001-48D3-B90F-C76B34829EAB}" sibTransId="{27887D0A-38D3-4E69-B326-3087551BF42F}"/>
    <dgm:cxn modelId="{80DC5195-6AB1-4BE3-8C4B-3DE5443E5897}" type="presOf" srcId="{62E6E25C-2DBB-42E2-91DD-1A0F873CC119}" destId="{63377F76-B01D-493C-9B2C-43451C84CE33}" srcOrd="1" destOrd="0" presId="urn:microsoft.com/office/officeart/2009/layout/ReverseList"/>
    <dgm:cxn modelId="{FC4F328D-C6F5-4CDD-A734-F4EDE2C19775}" type="presOf" srcId="{FC258D2B-8522-49E1-8B51-A6D2C56AC50C}" destId="{0920D186-71A2-4B3C-91ED-85013B39CEC4}" srcOrd="0" destOrd="0" presId="urn:microsoft.com/office/officeart/2009/layout/ReverseList"/>
    <dgm:cxn modelId="{9BC3E735-0401-4283-A739-0374BA869762}" type="presOf" srcId="{185EB221-D277-41B3-A127-F6284F07E9CD}" destId="{1D6B6443-586D-496A-9394-802B7F7ADD10}" srcOrd="0" destOrd="0" presId="urn:microsoft.com/office/officeart/2009/layout/ReverseList"/>
    <dgm:cxn modelId="{FFE2D86E-A125-4CEC-8155-D18E4BBDB583}" type="presOf" srcId="{62E6E25C-2DBB-42E2-91DD-1A0F873CC119}" destId="{20CE82C6-39F7-471D-9B0A-8F55392B0AED}" srcOrd="0" destOrd="0" presId="urn:microsoft.com/office/officeart/2009/layout/ReverseList"/>
    <dgm:cxn modelId="{50FC49F9-1682-4403-AFF0-576434C6B0FB}" srcId="{FC258D2B-8522-49E1-8B51-A6D2C56AC50C}" destId="{185EB221-D277-41B3-A127-F6284F07E9CD}" srcOrd="0" destOrd="0" parTransId="{7FEED77A-5990-4918-A6CC-8742589EC99B}" sibTransId="{14F0CA1F-7EDC-40CC-8E3E-DA9CFC405ECF}"/>
    <dgm:cxn modelId="{5BF79D00-4869-4BB0-BF21-2E977EE51AC5}" type="presParOf" srcId="{0920D186-71A2-4B3C-91ED-85013B39CEC4}" destId="{1D6B6443-586D-496A-9394-802B7F7ADD10}" srcOrd="0" destOrd="0" presId="urn:microsoft.com/office/officeart/2009/layout/ReverseList"/>
    <dgm:cxn modelId="{A7C60B1E-5F0D-4847-AE83-6017D154ED73}" type="presParOf" srcId="{0920D186-71A2-4B3C-91ED-85013B39CEC4}" destId="{A8C167B2-4594-4AEB-8C95-67585EA219E9}" srcOrd="1" destOrd="0" presId="urn:microsoft.com/office/officeart/2009/layout/ReverseList"/>
    <dgm:cxn modelId="{3DA72AEB-52E5-4F63-AECB-583B56FED9A3}" type="presParOf" srcId="{0920D186-71A2-4B3C-91ED-85013B39CEC4}" destId="{20CE82C6-39F7-471D-9B0A-8F55392B0AED}" srcOrd="2" destOrd="0" presId="urn:microsoft.com/office/officeart/2009/layout/ReverseList"/>
    <dgm:cxn modelId="{262B4BF7-9652-4DA7-8600-3556DCDA0520}" type="presParOf" srcId="{0920D186-71A2-4B3C-91ED-85013B39CEC4}" destId="{63377F76-B01D-493C-9B2C-43451C84CE33}" srcOrd="3" destOrd="0" presId="urn:microsoft.com/office/officeart/2009/layout/ReverseList"/>
    <dgm:cxn modelId="{86FF7FB8-EA9E-4776-80A1-C99646572BB1}" type="presParOf" srcId="{0920D186-71A2-4B3C-91ED-85013B39CEC4}" destId="{6E251F31-C8CF-49AB-A420-6037779F1D82}" srcOrd="4" destOrd="0" presId="urn:microsoft.com/office/officeart/2009/layout/ReverseList"/>
    <dgm:cxn modelId="{75A921F9-8E6B-456C-861D-8FDF672E4DA2}" type="presParOf" srcId="{0920D186-71A2-4B3C-91ED-85013B39CEC4}" destId="{31D9DFFE-7344-4620-B9E6-574CCD7790A3}" srcOrd="5" destOrd="0" presId="urn:microsoft.com/office/officeart/2009/layout/Reverse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C167B2-4594-4AEB-8C95-67585EA219E9}">
      <dsp:nvSpPr>
        <dsp:cNvPr id="0" name=""/>
        <dsp:cNvSpPr/>
      </dsp:nvSpPr>
      <dsp:spPr>
        <a:xfrm rot="16200000">
          <a:off x="-365022" y="1374127"/>
          <a:ext cx="2909741" cy="177816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30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76200" tIns="127000" rIns="114300" bIns="1270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ГАПОУ ТО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 Тюменский лесотехнический техникум</a:t>
          </a:r>
          <a:endParaRPr lang="ru-RU" sz="2000" b="1" kern="1200" dirty="0"/>
        </a:p>
      </dsp:txBody>
      <dsp:txXfrm rot="5400000">
        <a:off x="287586" y="895155"/>
        <a:ext cx="1691342" cy="2736105"/>
      </dsp:txXfrm>
    </dsp:sp>
    <dsp:sp modelId="{63377F76-B01D-493C-9B2C-43451C84CE33}">
      <dsp:nvSpPr>
        <dsp:cNvPr id="0" name=""/>
        <dsp:cNvSpPr/>
      </dsp:nvSpPr>
      <dsp:spPr>
        <a:xfrm rot="5400000">
          <a:off x="1694648" y="1386493"/>
          <a:ext cx="2909741" cy="177816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-13089511"/>
            <a:satOff val="-703"/>
            <a:lumOff val="11364"/>
            <a:alphaOff val="0"/>
          </a:schemeClr>
        </a:solidFill>
        <a:ln>
          <a:noFill/>
        </a:ln>
        <a:effectLst/>
        <a:sp3d z="-30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60020" tIns="177800" rIns="106680" bIns="17780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Деревообрабатывающие </a:t>
          </a:r>
          <a:r>
            <a:rPr lang="ru-RU" sz="2800" kern="1200" dirty="0" smtClean="0"/>
            <a:t>предприятия ТО</a:t>
          </a:r>
          <a:endParaRPr lang="ru-RU" sz="2800" kern="1200" dirty="0"/>
        </a:p>
      </dsp:txBody>
      <dsp:txXfrm rot="-5400000">
        <a:off x="2260438" y="907521"/>
        <a:ext cx="1691342" cy="2736105"/>
      </dsp:txXfrm>
    </dsp:sp>
    <dsp:sp modelId="{6E251F31-C8CF-49AB-A420-6037779F1D82}">
      <dsp:nvSpPr>
        <dsp:cNvPr id="0" name=""/>
        <dsp:cNvSpPr/>
      </dsp:nvSpPr>
      <dsp:spPr>
        <a:xfrm>
          <a:off x="1089666" y="0"/>
          <a:ext cx="1858903" cy="1858813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1D9DFFE-7344-4620-B9E6-574CCD7790A3}">
      <dsp:nvSpPr>
        <dsp:cNvPr id="0" name=""/>
        <dsp:cNvSpPr/>
      </dsp:nvSpPr>
      <dsp:spPr>
        <a:xfrm rot="10800000">
          <a:off x="1089666" y="2667149"/>
          <a:ext cx="1858903" cy="1858813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60F58-E05D-419A-922F-4C21ECA1CD61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204AB-2A2F-493C-87E5-F40301CB8C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41429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204AB-2A2F-493C-87E5-F40301CB8C1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09977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  <a:alpha val="79000"/>
              </a:schemeClr>
            </a:gs>
            <a:gs pos="50000">
              <a:schemeClr val="accent4">
                <a:lumMod val="20000"/>
                <a:lumOff val="80000"/>
                <a:alpha val="22000"/>
              </a:schemeClr>
            </a:gs>
            <a:gs pos="100000">
              <a:schemeClr val="accent4">
                <a:lumMod val="40000"/>
                <a:lumOff val="60000"/>
                <a:alpha val="92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428605"/>
            <a:ext cx="8058152" cy="242889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Департамент образования и науки</a:t>
            </a:r>
            <a:br>
              <a:rPr lang="ru-RU" sz="2200" b="1" dirty="0" smtClean="0"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Тюменской области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ГАПОУ ТО «Тюменский лесотехнический техникум»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latin typeface="Arial" pitchFamily="34" charset="0"/>
                <a:cs typeface="Arial" pitchFamily="34" charset="0"/>
              </a:rPr>
              <a:t>Использование элементов дуальной системы обучения при подготовке специалистов деревообрабатывающей промышленности </a:t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endParaRPr lang="ru-RU" sz="2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946" name="AutoShape 2" descr="&amp;Vcy;&amp;ncy;&amp;iecy;&amp;dcy;&amp;rcy;&amp;iecy;&amp;ncy;&amp;icy;&amp;iecy; &amp;dcy;&amp;ucy;&amp;acy;&amp;lcy;&amp;softcy;&amp;ncy;&amp;ocy;&amp;jcy; &amp;scy;&amp;icy;&amp;scy;&amp;tcy;&amp;iecy;&amp;mcy;&amp;ycy; &amp;ocy;&amp;bcy;&amp;ucy;&amp;chcy;&amp;iecy;&amp;ncy;&amp;icy;&amp;yacy; &amp;Bcy;&amp;acy;&amp;jcy;&amp;ncy;&amp;acy;&amp;zcy;&amp;acy;&amp;rcy;&amp;ocy;&amp;vcy;&amp;acy; &amp;Scy;.&amp;Dcy;.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29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975" y="188938"/>
            <a:ext cx="1549976" cy="1703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b="1" i="1" dirty="0" smtClean="0"/>
          </a:p>
          <a:p>
            <a:pPr algn="ctr"/>
            <a:endParaRPr lang="ru-RU" b="1" i="1" dirty="0" smtClean="0"/>
          </a:p>
          <a:p>
            <a:pPr marL="0" indent="0" algn="ctr">
              <a:buNone/>
            </a:pPr>
            <a:r>
              <a:rPr lang="ru-RU" sz="4000" b="1" i="1" dirty="0" smtClean="0"/>
              <a:t>СПАСИБО ЗА ВНИМАНИЕ!</a:t>
            </a:r>
            <a:endParaRPr lang="ru-RU" sz="40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901" name="Picture 5" descr="C:\Users\Учитель\Downloads\RTEmagicC_Zunftzeichen_04.j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152089"/>
            <a:ext cx="1788284" cy="154162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"/>
            <a:ext cx="7772400" cy="78579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</a:t>
            </a:r>
            <a:b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Дуальная система профессионального образования  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характеризуется как образовательный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процесс, сочетающий практическое обучение с частичной занятостью на производстве и обучение в традиционном образовательном учреждении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dirty="0" smtClean="0"/>
              <a:t> </a:t>
            </a:r>
            <a:br>
              <a:rPr lang="ru-RU" sz="3100" dirty="0" smtClean="0"/>
            </a:br>
            <a:endParaRPr lang="ru-RU" sz="31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898" name="AutoShape 2" descr="http://www.cogbyte.de/project/uploads/RTEmagicC_Zunftzeichen_04.jp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0900" name="AutoShape 4" descr="http://www.cogbyte.de/project/uploads/RTEmagicC_Zunftzeichen_04.jp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1921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80286" y="4509120"/>
            <a:ext cx="3263110" cy="2063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tx1">
                <a:lumMod val="75000"/>
                <a:lumOff val="25000"/>
              </a:schemeClr>
            </a:outerShdw>
          </a:effectLst>
        </p:spPr>
      </p:pic>
      <p:pic>
        <p:nvPicPr>
          <p:cNvPr id="81922" name="Picture 2" descr="C:\Users\Учитель\Desktop\ВСЕ ФОТО\DCIM\101NIKON\DSCN221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02" y="-11930170"/>
            <a:ext cx="5715040" cy="3000396"/>
          </a:xfrm>
          <a:prstGeom prst="rect">
            <a:avLst/>
          </a:prstGeom>
          <a:noFill/>
        </p:spPr>
      </p:pic>
      <p:pic>
        <p:nvPicPr>
          <p:cNvPr id="81923" name="Picture 3" descr="C:\Users\Учитель\Desktop\ВСЕ ФОТО\DCIM\101NIKON\DSCN221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10" y="4509120"/>
            <a:ext cx="3174080" cy="2063153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>
                <a:lumMod val="75000"/>
                <a:lumOff val="25000"/>
              </a:scheme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Основная цель социального партнерства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332037"/>
            <a:ext cx="4670581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содействие процессу подготовки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конкурентоспособных квалификационных работников, адаптированных к быстрым изменениям рынка труда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3962384824"/>
              </p:ext>
            </p:extLst>
          </p:nvPr>
        </p:nvGraphicFramePr>
        <p:xfrm>
          <a:off x="5127781" y="16288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r>
              <a:rPr lang="ru-RU" i="1" dirty="0" smtClean="0"/>
              <a:t>Разработаны индивидуальные учебные планы для 14 студентов 4 курса по специальности 35.02.03 «Технология деревообработки»</a:t>
            </a:r>
          </a:p>
          <a:p>
            <a:r>
              <a:rPr lang="ru-RU" i="1" dirty="0" smtClean="0"/>
              <a:t>Студенты трудоустроены на предприятия ОАО «ДОК «Красный Октябрь», ОАО «Заречье», ООО «Хай-Тек» (в соответствии с заявками)</a:t>
            </a:r>
          </a:p>
          <a:p>
            <a:r>
              <a:rPr lang="ru-RU" i="1" dirty="0" smtClean="0"/>
              <a:t>Для студентов проведено обучение и аттестация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7490" y="692696"/>
            <a:ext cx="8507288" cy="5472608"/>
          </a:xfrm>
        </p:spPr>
        <p:txBody>
          <a:bodyPr>
            <a:noAutofit/>
          </a:bodyPr>
          <a:lstStyle/>
          <a:p>
            <a:r>
              <a:rPr lang="ru-RU" sz="2600" i="1" dirty="0" smtClean="0"/>
              <a:t>В рамках подготовки профессиональных кадров для стеклотарного завода </a:t>
            </a:r>
            <a:r>
              <a:rPr lang="ru-RU" sz="2600" b="1" i="1" dirty="0" smtClean="0"/>
              <a:t>ООО «Стеклотех» </a:t>
            </a:r>
            <a:r>
              <a:rPr lang="ru-RU" sz="2600" i="1" dirty="0" smtClean="0"/>
              <a:t>ведётся подготовка по трём специальностям СПО</a:t>
            </a:r>
          </a:p>
          <a:p>
            <a:r>
              <a:rPr lang="ru-RU" sz="2600" i="1" dirty="0" smtClean="0"/>
              <a:t> Около </a:t>
            </a:r>
            <a:r>
              <a:rPr lang="ru-RU" sz="2600" b="1" i="1" dirty="0" smtClean="0"/>
              <a:t>90 %</a:t>
            </a:r>
            <a:r>
              <a:rPr lang="ru-RU" sz="2600" i="1" dirty="0" smtClean="0"/>
              <a:t> всех учебных занятий проводится в производственных условиях завода в специализированных учебных аудитория, лабораториях и на производственных площадках</a:t>
            </a:r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933641"/>
            <a:ext cx="3718722" cy="2569697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tx1">
                <a:lumMod val="65000"/>
                <a:lumOff val="35000"/>
              </a:scheme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7" y="3933056"/>
            <a:ext cx="3625520" cy="2570282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tx1">
                <a:lumMod val="65000"/>
                <a:lumOff val="35000"/>
              </a:scheme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3960239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7266" y="1049827"/>
            <a:ext cx="8507288" cy="5544616"/>
          </a:xfrm>
        </p:spPr>
        <p:txBody>
          <a:bodyPr>
            <a:noAutofit/>
          </a:bodyPr>
          <a:lstStyle/>
          <a:p>
            <a:r>
              <a:rPr lang="ru-RU" sz="2600" i="1" dirty="0" smtClean="0"/>
              <a:t>К преподаванию привлекаются преподаватели </a:t>
            </a:r>
            <a:r>
              <a:rPr lang="ru-RU" sz="2400" b="1" i="1" dirty="0" smtClean="0"/>
              <a:t>ГАПОУ ТО «Тюменский лесотехнический техникум», </a:t>
            </a:r>
            <a:r>
              <a:rPr lang="ru-RU" sz="2600" i="1" dirty="0" smtClean="0"/>
              <a:t>сотрудники кафедры </a:t>
            </a:r>
            <a:r>
              <a:rPr lang="ru-RU" sz="2400" b="1" i="1" dirty="0" smtClean="0"/>
              <a:t>«Технологии стекла» Уральского федерального университета им. Б.Н. Ельцина </a:t>
            </a:r>
            <a:r>
              <a:rPr lang="ru-RU" sz="2400" b="1" i="1" dirty="0"/>
              <a:t>(быв. УПИ), </a:t>
            </a:r>
            <a:r>
              <a:rPr lang="ru-RU" sz="2600" i="1" dirty="0" smtClean="0"/>
              <a:t>преподаватели </a:t>
            </a:r>
            <a:r>
              <a:rPr lang="ru-RU" sz="2400" b="1" i="1" dirty="0"/>
              <a:t>ГБОУ СПО ВО «</a:t>
            </a:r>
            <a:r>
              <a:rPr lang="ru-RU" sz="2400" b="1" i="1" dirty="0" err="1"/>
              <a:t>Гусевский</a:t>
            </a:r>
            <a:r>
              <a:rPr lang="ru-RU" sz="2400" b="1" i="1" dirty="0"/>
              <a:t> стекольный колледж» </a:t>
            </a:r>
            <a:r>
              <a:rPr lang="ru-RU" sz="2600" i="1" dirty="0" smtClean="0"/>
              <a:t>и специалисты завода «Стеклотех»</a:t>
            </a:r>
          </a:p>
          <a:p>
            <a:r>
              <a:rPr lang="ru-RU" sz="2600" b="1" i="1" dirty="0" smtClean="0"/>
              <a:t>В 2015 году состоялся</a:t>
            </a:r>
          </a:p>
          <a:p>
            <a:pPr marL="0" indent="0">
              <a:buNone/>
            </a:pPr>
            <a:r>
              <a:rPr lang="ru-RU" sz="2600" b="1" i="1" dirty="0" smtClean="0"/>
              <a:t>    выпуск 70-ти специалистов</a:t>
            </a:r>
            <a:endParaRPr lang="ru-RU" sz="2600" b="1" dirty="0" smtClean="0"/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501008"/>
            <a:ext cx="3953437" cy="2636912"/>
          </a:xfrm>
          <a:prstGeom prst="rect">
            <a:avLst/>
          </a:prstGeom>
          <a:effectLst>
            <a:outerShdw blurRad="50800" dist="50800" dir="5400000" algn="ctr" rotWithShape="0">
              <a:schemeClr val="tx1">
                <a:lumMod val="75000"/>
                <a:lumOff val="25000"/>
              </a:scheme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34207127"/>
              </p:ext>
            </p:extLst>
          </p:nvPr>
        </p:nvGraphicFramePr>
        <p:xfrm>
          <a:off x="924579" y="1484784"/>
          <a:ext cx="7338503" cy="4542787"/>
        </p:xfrm>
        <a:graphic>
          <a:graphicData uri="http://schemas.openxmlformats.org/drawingml/2006/table">
            <a:tbl>
              <a:tblPr/>
              <a:tblGrid>
                <a:gridCol w="409440"/>
                <a:gridCol w="2614896"/>
                <a:gridCol w="1188920"/>
                <a:gridCol w="3125247"/>
              </a:tblGrid>
              <a:tr h="241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ФИО студентов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Группа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Наименование предприятий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err="1">
                          <a:latin typeface="Times New Roman"/>
                          <a:ea typeface="Times New Roman"/>
                          <a:cs typeface="Times New Roman"/>
                        </a:rPr>
                        <a:t>Аканов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i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Серек</a:t>
                      </a:r>
                      <a:endParaRPr lang="ru-RU" sz="1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Times New Roman"/>
                          <a:cs typeface="Times New Roman"/>
                        </a:rPr>
                        <a:t>ТД-40</a:t>
                      </a:r>
                      <a:endParaRPr lang="ru-RU" sz="10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ООО «Заречье»</a:t>
                      </a:r>
                      <a:endParaRPr lang="ru-RU" sz="160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err="1">
                          <a:latin typeface="Times New Roman"/>
                          <a:ea typeface="Times New Roman"/>
                          <a:cs typeface="Times New Roman"/>
                        </a:rPr>
                        <a:t>Гудин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 Павел  </a:t>
                      </a:r>
                      <a:endParaRPr lang="ru-RU" sz="1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Times New Roman"/>
                          <a:ea typeface="Times New Roman"/>
                          <a:cs typeface="Times New Roman"/>
                        </a:rPr>
                        <a:t>ТД-40</a:t>
                      </a:r>
                      <a:endParaRPr lang="ru-RU" sz="1000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ОАО ДОК «Красный Октябрь»</a:t>
                      </a:r>
                      <a:endParaRPr lang="ru-RU" sz="160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Завьялова Елена </a:t>
                      </a:r>
                      <a:endParaRPr lang="ru-RU" sz="1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Times New Roman"/>
                          <a:ea typeface="Times New Roman"/>
                          <a:cs typeface="Times New Roman"/>
                        </a:rPr>
                        <a:t>ТД-40</a:t>
                      </a:r>
                      <a:endParaRPr lang="ru-RU" sz="1000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ООО  ФМ «Хай-Тек»</a:t>
                      </a:r>
                      <a:endParaRPr lang="ru-RU" sz="160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Иванов Даниил </a:t>
                      </a:r>
                      <a:endParaRPr lang="ru-RU" sz="1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Times New Roman"/>
                          <a:ea typeface="Times New Roman"/>
                          <a:cs typeface="Times New Roman"/>
                        </a:rPr>
                        <a:t>ТД-40</a:t>
                      </a:r>
                      <a:endParaRPr lang="ru-RU" sz="1000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ООО «Заречье»</a:t>
                      </a:r>
                      <a:endParaRPr lang="ru-RU" sz="160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Карасёв </a:t>
                      </a:r>
                      <a:r>
                        <a:rPr lang="ru-RU" sz="1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Александр</a:t>
                      </a:r>
                      <a:endParaRPr lang="ru-RU" sz="1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Times New Roman"/>
                          <a:ea typeface="Times New Roman"/>
                          <a:cs typeface="Times New Roman"/>
                        </a:rPr>
                        <a:t>ТД-40</a:t>
                      </a:r>
                      <a:endParaRPr lang="ru-RU" sz="1000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ГАПОУ ТО «ТЛТ»</a:t>
                      </a:r>
                      <a:endParaRPr lang="ru-RU" sz="160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Короткова Екатерина </a:t>
                      </a:r>
                      <a:endParaRPr lang="ru-RU" sz="1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Times New Roman"/>
                          <a:cs typeface="Times New Roman"/>
                        </a:rPr>
                        <a:t>ТД-40</a:t>
                      </a:r>
                      <a:endParaRPr lang="ru-RU" sz="10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ООО «КОМАНДОР»</a:t>
                      </a:r>
                      <a:endParaRPr lang="ru-RU" sz="160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err="1">
                          <a:latin typeface="Times New Roman"/>
                          <a:ea typeface="Times New Roman"/>
                          <a:cs typeface="Times New Roman"/>
                        </a:rPr>
                        <a:t>Лебзак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Владислав</a:t>
                      </a:r>
                      <a:endParaRPr lang="ru-RU" sz="1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>
                          <a:latin typeface="Times New Roman"/>
                          <a:ea typeface="Times New Roman"/>
                          <a:cs typeface="Times New Roman"/>
                        </a:rPr>
                        <a:t>ТД-40</a:t>
                      </a:r>
                      <a:endParaRPr lang="ru-RU" sz="10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ООО «КУХНИ НИКОЛЬ»</a:t>
                      </a:r>
                      <a:endParaRPr lang="ru-RU" sz="160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Никулин Александр </a:t>
                      </a:r>
                      <a:endParaRPr lang="ru-RU" sz="1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Times New Roman"/>
                          <a:ea typeface="Times New Roman"/>
                          <a:cs typeface="Times New Roman"/>
                        </a:rPr>
                        <a:t>ТД-40</a:t>
                      </a:r>
                      <a:endParaRPr lang="ru-RU" sz="1000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ГАПОУ ТО «ТЛТ»</a:t>
                      </a:r>
                      <a:endParaRPr lang="ru-RU" sz="160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err="1">
                          <a:latin typeface="Times New Roman"/>
                          <a:ea typeface="Times New Roman"/>
                          <a:cs typeface="Times New Roman"/>
                        </a:rPr>
                        <a:t>Нигматулина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 Юлия </a:t>
                      </a:r>
                      <a:endParaRPr lang="ru-RU" sz="1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Times New Roman"/>
                          <a:ea typeface="Times New Roman"/>
                          <a:cs typeface="Times New Roman"/>
                        </a:rPr>
                        <a:t>ТД-40</a:t>
                      </a:r>
                      <a:endParaRPr lang="ru-RU" sz="1000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ООО  ФМ «Хай-Тек»</a:t>
                      </a:r>
                      <a:endParaRPr lang="ru-RU" sz="160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1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err="1">
                          <a:latin typeface="Times New Roman"/>
                          <a:ea typeface="Times New Roman"/>
                          <a:cs typeface="Times New Roman"/>
                        </a:rPr>
                        <a:t>Сизиков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 Вячеслав </a:t>
                      </a:r>
                      <a:endParaRPr lang="ru-RU" sz="1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Times New Roman"/>
                          <a:ea typeface="Times New Roman"/>
                          <a:cs typeface="Times New Roman"/>
                        </a:rPr>
                        <a:t>ТД-40</a:t>
                      </a:r>
                      <a:endParaRPr lang="ru-RU" sz="1000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ООО «Заречье»</a:t>
                      </a:r>
                      <a:endParaRPr lang="ru-RU" sz="160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err="1">
                          <a:latin typeface="Times New Roman"/>
                          <a:ea typeface="Times New Roman"/>
                          <a:cs typeface="Times New Roman"/>
                        </a:rPr>
                        <a:t>Слёзкин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 Максим </a:t>
                      </a:r>
                      <a:endParaRPr lang="ru-RU" sz="1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Times New Roman"/>
                          <a:ea typeface="Times New Roman"/>
                          <a:cs typeface="Times New Roman"/>
                        </a:rPr>
                        <a:t>ТД-40</a:t>
                      </a:r>
                      <a:endParaRPr lang="ru-RU" sz="1000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ОАО ДОК «Красный Октябрь»</a:t>
                      </a:r>
                      <a:endParaRPr lang="ru-RU" sz="160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Смирнов Руслан </a:t>
                      </a:r>
                      <a:endParaRPr lang="ru-RU" sz="1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Times New Roman"/>
                          <a:ea typeface="Times New Roman"/>
                          <a:cs typeface="Times New Roman"/>
                        </a:rPr>
                        <a:t>ТД-40</a:t>
                      </a:r>
                      <a:endParaRPr lang="ru-RU" sz="1000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ГАПОУ ТО «ТЛТ»</a:t>
                      </a:r>
                      <a:endParaRPr lang="ru-RU" sz="160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Филиппов Сергей </a:t>
                      </a:r>
                      <a:endParaRPr lang="ru-RU" sz="1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Times New Roman"/>
                          <a:ea typeface="Times New Roman"/>
                          <a:cs typeface="Times New Roman"/>
                        </a:rPr>
                        <a:t>ТД-40</a:t>
                      </a:r>
                      <a:endParaRPr lang="ru-RU" sz="1000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ООО «Заречье»</a:t>
                      </a:r>
                      <a:endParaRPr lang="ru-RU" sz="160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err="1">
                          <a:latin typeface="Times New Roman"/>
                          <a:ea typeface="Times New Roman"/>
                          <a:cs typeface="Times New Roman"/>
                        </a:rPr>
                        <a:t>Шуркевич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 Артем </a:t>
                      </a:r>
                      <a:endParaRPr lang="ru-RU" sz="1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Times New Roman"/>
                          <a:ea typeface="Times New Roman"/>
                          <a:cs typeface="Times New Roman"/>
                        </a:rPr>
                        <a:t>ТД-40</a:t>
                      </a:r>
                      <a:endParaRPr lang="ru-RU" sz="1000" i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ООО «Заречье»</a:t>
                      </a:r>
                      <a:endParaRPr lang="ru-RU" sz="160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9873" name="Rectangle 1"/>
          <p:cNvSpPr>
            <a:spLocks noChangeArrowheads="1"/>
          </p:cNvSpPr>
          <p:nvPr/>
        </p:nvSpPr>
        <p:spPr bwMode="auto">
          <a:xfrm>
            <a:off x="2411758" y="620688"/>
            <a:ext cx="43641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2014-2015 учебный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1260" y="620688"/>
            <a:ext cx="8229600" cy="1143000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2015-2016 учебный год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r>
              <a:rPr lang="ru-RU" sz="4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800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93961536"/>
              </p:ext>
            </p:extLst>
          </p:nvPr>
        </p:nvGraphicFramePr>
        <p:xfrm>
          <a:off x="1043608" y="1484784"/>
          <a:ext cx="7384905" cy="4617877"/>
        </p:xfrm>
        <a:graphic>
          <a:graphicData uri="http://schemas.openxmlformats.org/drawingml/2006/table">
            <a:tbl>
              <a:tblPr/>
              <a:tblGrid>
                <a:gridCol w="369315"/>
                <a:gridCol w="1860957"/>
                <a:gridCol w="1196330"/>
                <a:gridCol w="3958303"/>
              </a:tblGrid>
              <a:tr h="392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ФИО студентов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Группа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Наименование предприятий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Федотова </a:t>
                      </a:r>
                      <a:r>
                        <a:rPr lang="ru-RU" sz="1400" i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ТР-40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ООО «ШАТТДЕКОР»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kern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Мушникова</a:t>
                      </a:r>
                      <a:r>
                        <a:rPr lang="ru-RU" sz="1400" i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Дарья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ТР-40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ОАО ДОК «Красный Октябрь»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kern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Фелалеев</a:t>
                      </a:r>
                      <a:r>
                        <a:rPr lang="ru-RU" sz="1400" i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Евгений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ТД-40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ООО «КАРСИККО ДОМ»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Хабаров Андрей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ТД-40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ООО «ЗАПАД»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Рукосуев Сергей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ТД-40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ООО «КАРСИККО ДОМ»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kern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Суздалов</a:t>
                      </a:r>
                      <a:r>
                        <a:rPr lang="ru-RU" sz="1400" i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Михаил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ТД-40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ГАПОУ ТО «ТЛТ»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kern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Кислицын</a:t>
                      </a:r>
                      <a:r>
                        <a:rPr lang="ru-RU" sz="1400" i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Иван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ТД-40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ГАПОУ ТО «ТЛТ»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6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kern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Щетков</a:t>
                      </a:r>
                      <a:r>
                        <a:rPr lang="ru-RU" sz="1400" i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Григорий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ТД-30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ГАПОУ ТО «ТЛТ»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Горбачёв Александр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ТД-40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ООО «Творческая Мастерская Мошкиных»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kern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Петраускас</a:t>
                      </a:r>
                      <a:r>
                        <a:rPr lang="ru-RU" sz="1400" i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Александр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ТД-40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ООО «Творческая Мастерская Мошкиных»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Новиков Денис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ТД-40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ООО «ШАТТДЕКОР»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kern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Таймасов</a:t>
                      </a:r>
                      <a:r>
                        <a:rPr lang="ru-RU" sz="1400" i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Альберт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ТД-40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ООО ФМ «</a:t>
                      </a:r>
                      <a:r>
                        <a:rPr lang="ru-RU" sz="1600" b="1" i="1" kern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Хай-Тек</a:t>
                      </a:r>
                      <a:r>
                        <a:rPr lang="ru-RU" sz="1600" b="1" i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Винокуров Кирилл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ТД-40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ООО «ШАТТДЕКОР»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solidFill>
                  <a:srgbClr val="C00000"/>
                </a:solidFill>
              </a:rPr>
              <a:t>Перспективы развития дуальной системы обучения в техникуме: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smtClean="0"/>
              <a:t>1. Развитие материально-технической базы техникума путём приобретения или получения от предприятий в рамках договоров о социальном партнёрстве современного оборудования и технических средств обучения;</a:t>
            </a:r>
            <a:endParaRPr lang="ru-RU" dirty="0" smtClean="0"/>
          </a:p>
          <a:p>
            <a:r>
              <a:rPr lang="ru-RU" i="1" dirty="0" smtClean="0"/>
              <a:t>2. Создание на базе промышленных предприятий учебных площадок;</a:t>
            </a:r>
            <a:endParaRPr lang="ru-RU" dirty="0" smtClean="0"/>
          </a:p>
          <a:p>
            <a:r>
              <a:rPr lang="ru-RU" i="1" dirty="0" smtClean="0"/>
              <a:t>3. Развитие практики целевой подготовки обучающихся;</a:t>
            </a:r>
            <a:endParaRPr lang="ru-RU" dirty="0" smtClean="0"/>
          </a:p>
          <a:p>
            <a:r>
              <a:rPr lang="ru-RU" i="1" dirty="0" smtClean="0"/>
              <a:t>5. Развитие сетевой формы взаимодействия с другими ПОО.</a:t>
            </a:r>
            <a:endParaRPr lang="ru-RU" dirty="0" smtClean="0"/>
          </a:p>
          <a:p>
            <a:r>
              <a:rPr lang="ru-RU" i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2891</TotalTime>
  <Words>474</Words>
  <Application>Microsoft Office PowerPoint</Application>
  <PresentationFormat>Экран (4:3)</PresentationFormat>
  <Paragraphs>143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              Департамент образования и науки  Тюменской области          ГАПОУ ТО «Тюменский лесотехнический техникум»  Использование элементов дуальной системы обучения при подготовке специалистов деревообрабатывающей промышленности      </vt:lpstr>
      <vt:lpstr>                          Дуальная система профессионального образования    характеризуется как образовательный  процесс, сочетающий практическое обучение с частичной занятостью на производстве и обучение в традиционном образовательном учреждении          </vt:lpstr>
      <vt:lpstr>Основная цель социального партнерства</vt:lpstr>
      <vt:lpstr>Слайд 4</vt:lpstr>
      <vt:lpstr>Слайд 5</vt:lpstr>
      <vt:lpstr>Слайд 6</vt:lpstr>
      <vt:lpstr>Слайд 7</vt:lpstr>
      <vt:lpstr> 2015-2016 учебный год  </vt:lpstr>
      <vt:lpstr> Перспективы развития дуальной системы обучения в техникуме: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 Степановна</dc:creator>
  <cp:lastModifiedBy>Учитель</cp:lastModifiedBy>
  <cp:revision>310</cp:revision>
  <dcterms:created xsi:type="dcterms:W3CDTF">2013-10-27T06:41:25Z</dcterms:created>
  <dcterms:modified xsi:type="dcterms:W3CDTF">2015-12-15T16:43:13Z</dcterms:modified>
</cp:coreProperties>
</file>